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49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6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Monday, November 03,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Monday, November 03,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Monday, November 03,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800" dirty="0" smtClean="0"/>
              <a:t>Strutture dati elementari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Consideriamo la realizzazione mediante un </a:t>
            </a:r>
            <a:r>
              <a:rPr lang="it-IT" dirty="0" err="1" smtClean="0"/>
              <a:t>array</a:t>
            </a:r>
            <a:r>
              <a:rPr lang="it-IT" dirty="0" smtClean="0"/>
              <a:t> ordinato</a:t>
            </a:r>
          </a:p>
          <a:p>
            <a:r>
              <a:rPr lang="it-IT" dirty="0" smtClean="0"/>
              <a:t>Assumiamo che le coppie </a:t>
            </a:r>
            <a:r>
              <a:rPr lang="it-IT" i="1" dirty="0" smtClean="0"/>
              <a:t>(elemento, chiave)</a:t>
            </a:r>
            <a:r>
              <a:rPr lang="it-IT" dirty="0" smtClean="0"/>
              <a:t> siano organizzate in un </a:t>
            </a:r>
            <a:r>
              <a:rPr lang="it-IT" dirty="0" err="1" smtClean="0"/>
              <a:t>array</a:t>
            </a:r>
            <a:r>
              <a:rPr lang="it-IT" dirty="0" smtClean="0"/>
              <a:t> </a:t>
            </a:r>
            <a:r>
              <a:rPr lang="it-IT" i="1" dirty="0" smtClean="0"/>
              <a:t>S</a:t>
            </a:r>
            <a:r>
              <a:rPr lang="it-IT" dirty="0" smtClean="0"/>
              <a:t> in modo che le coppie consecutive abbiano chiavi non decrescenti, ossia l’</a:t>
            </a:r>
            <a:r>
              <a:rPr lang="it-IT" dirty="0" err="1" smtClean="0"/>
              <a:t>array</a:t>
            </a:r>
            <a:r>
              <a:rPr lang="it-IT" dirty="0" smtClean="0"/>
              <a:t> sia ordinato in base alle chiavi</a:t>
            </a:r>
          </a:p>
          <a:p>
            <a:r>
              <a:rPr lang="it-IT" dirty="0" smtClean="0"/>
              <a:t>Ad alto </a:t>
            </a:r>
            <a:r>
              <a:rPr lang="it-IT" dirty="0" err="1" smtClean="0"/>
              <a:t>livello…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Dizionario realizzato mediante </a:t>
            </a:r>
            <a:r>
              <a:rPr lang="it-IT" sz="2800" dirty="0" err="1" smtClean="0"/>
              <a:t>array</a:t>
            </a:r>
            <a:r>
              <a:rPr lang="it-IT" sz="2800" dirty="0" smtClean="0"/>
              <a:t> ordinato</a:t>
            </a:r>
            <a:endParaRPr lang="it-IT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b="1" dirty="0" smtClean="0"/>
              <a:t>classe </a:t>
            </a:r>
            <a:r>
              <a:rPr lang="it-IT" dirty="0" err="1" smtClean="0"/>
              <a:t>ArrayOrdinato</a:t>
            </a:r>
            <a:r>
              <a:rPr lang="it-IT" dirty="0" smtClean="0"/>
              <a:t> </a:t>
            </a:r>
            <a:r>
              <a:rPr lang="it-IT" b="1" dirty="0" smtClean="0"/>
              <a:t>implementa</a:t>
            </a:r>
            <a:r>
              <a:rPr lang="it-IT" dirty="0" smtClean="0"/>
              <a:t> Dizionario:</a:t>
            </a:r>
          </a:p>
          <a:p>
            <a:pPr algn="just">
              <a:buNone/>
            </a:pPr>
            <a:r>
              <a:rPr lang="it-IT" b="1" dirty="0" smtClean="0"/>
              <a:t>dati</a:t>
            </a:r>
            <a:r>
              <a:rPr lang="it-IT" dirty="0" smtClean="0"/>
              <a:t>: un </a:t>
            </a:r>
            <a:r>
              <a:rPr lang="it-IT" dirty="0" err="1" smtClean="0"/>
              <a:t>array</a:t>
            </a:r>
            <a:r>
              <a:rPr lang="it-IT" dirty="0" smtClean="0"/>
              <a:t> S di dimensione n contenente coppie </a:t>
            </a:r>
            <a:r>
              <a:rPr lang="it-IT" i="1" dirty="0" smtClean="0"/>
              <a:t>(</a:t>
            </a:r>
            <a:r>
              <a:rPr lang="it-IT" i="1" dirty="0" err="1" smtClean="0"/>
              <a:t>elem</a:t>
            </a:r>
            <a:r>
              <a:rPr lang="it-IT" i="1" dirty="0" smtClean="0"/>
              <a:t>, chiave) </a:t>
            </a:r>
          </a:p>
          <a:p>
            <a:pPr algn="just">
              <a:buNone/>
            </a:pPr>
            <a:r>
              <a:rPr lang="it-IT" b="1" dirty="0" smtClean="0"/>
              <a:t>operazioni</a:t>
            </a:r>
            <a:r>
              <a:rPr lang="it-IT" dirty="0" smtClean="0"/>
              <a:t>:</a:t>
            </a:r>
          </a:p>
          <a:p>
            <a:pPr algn="just">
              <a:buNone/>
            </a:pPr>
            <a:r>
              <a:rPr lang="it-IT" dirty="0" err="1" smtClean="0"/>
              <a:t>insert</a:t>
            </a:r>
            <a:r>
              <a:rPr lang="it-IT" dirty="0" smtClean="0"/>
              <a:t> (</a:t>
            </a:r>
            <a:r>
              <a:rPr lang="it-IT" dirty="0" err="1" smtClean="0"/>
              <a:t>elem</a:t>
            </a:r>
            <a:r>
              <a:rPr lang="it-IT" dirty="0" smtClean="0"/>
              <a:t> e, chiave k) </a:t>
            </a:r>
          </a:p>
          <a:p>
            <a:pPr lvl="1" algn="just"/>
            <a:r>
              <a:rPr lang="it-IT" sz="2000" dirty="0" smtClean="0"/>
              <a:t>Richiede la riallocazione dell’</a:t>
            </a:r>
            <a:r>
              <a:rPr lang="it-IT" sz="2000" dirty="0" err="1" smtClean="0"/>
              <a:t>array</a:t>
            </a:r>
            <a:r>
              <a:rPr lang="it-IT" sz="2000" dirty="0" smtClean="0"/>
              <a:t> (</a:t>
            </a:r>
            <a:r>
              <a:rPr lang="it-IT" sz="2000" dirty="0" err="1" smtClean="0"/>
              <a:t>dim</a:t>
            </a:r>
            <a:r>
              <a:rPr lang="it-IT" sz="2000" dirty="0" smtClean="0"/>
              <a:t>:+1), la ricerca della posizione e lo </a:t>
            </a:r>
            <a:r>
              <a:rPr lang="it-IT" sz="2000" dirty="0" err="1" smtClean="0"/>
              <a:t>shift</a:t>
            </a:r>
            <a:r>
              <a:rPr lang="it-IT" sz="2000" dirty="0" smtClean="0"/>
              <a:t> a destra di elementi. T(n)</a:t>
            </a:r>
            <a:r>
              <a:rPr lang="it-IT" sz="2000" dirty="0" err="1" smtClean="0"/>
              <a:t>=O</a:t>
            </a:r>
            <a:r>
              <a:rPr lang="it-IT" sz="2000" dirty="0" smtClean="0"/>
              <a:t>(n)</a:t>
            </a:r>
          </a:p>
          <a:p>
            <a:pPr algn="just">
              <a:buNone/>
            </a:pPr>
            <a:r>
              <a:rPr lang="it-IT" dirty="0" err="1" smtClean="0"/>
              <a:t>delete</a:t>
            </a:r>
            <a:r>
              <a:rPr lang="it-IT" dirty="0" smtClean="0"/>
              <a:t>(chiave k)</a:t>
            </a:r>
          </a:p>
          <a:p>
            <a:pPr lvl="1" algn="just"/>
            <a:r>
              <a:rPr lang="it-IT" sz="2000" dirty="0" smtClean="0"/>
              <a:t>Richiede la riallocazione dell’</a:t>
            </a:r>
            <a:r>
              <a:rPr lang="it-IT" sz="2000" dirty="0" err="1" smtClean="0"/>
              <a:t>array</a:t>
            </a:r>
            <a:r>
              <a:rPr lang="it-IT" sz="2000" dirty="0" smtClean="0"/>
              <a:t> (</a:t>
            </a:r>
            <a:r>
              <a:rPr lang="it-IT" sz="2000" dirty="0" err="1" smtClean="0"/>
              <a:t>dim</a:t>
            </a:r>
            <a:r>
              <a:rPr lang="it-IT" sz="2000" dirty="0" smtClean="0"/>
              <a:t>:-1) e lo </a:t>
            </a:r>
            <a:r>
              <a:rPr lang="it-IT" sz="2000" dirty="0" err="1" smtClean="0"/>
              <a:t>shift</a:t>
            </a:r>
            <a:r>
              <a:rPr lang="it-IT" sz="2000" dirty="0" smtClean="0"/>
              <a:t> a sinistra di elementi. T(n)</a:t>
            </a:r>
            <a:r>
              <a:rPr lang="it-IT" sz="2000" dirty="0" err="1" smtClean="0"/>
              <a:t>=O</a:t>
            </a:r>
            <a:r>
              <a:rPr lang="it-IT" sz="2000" dirty="0" smtClean="0"/>
              <a:t>(n)</a:t>
            </a:r>
          </a:p>
          <a:p>
            <a:pPr algn="just">
              <a:buNone/>
            </a:pPr>
            <a:r>
              <a:rPr lang="it-IT" dirty="0" err="1" smtClean="0"/>
              <a:t>search</a:t>
            </a:r>
            <a:r>
              <a:rPr lang="it-IT" dirty="0" smtClean="0"/>
              <a:t>(chiave k) -&gt; </a:t>
            </a:r>
            <a:r>
              <a:rPr lang="it-IT" dirty="0" err="1" smtClean="0"/>
              <a:t>elem</a:t>
            </a:r>
            <a:endParaRPr lang="it-IT" dirty="0" smtClean="0"/>
          </a:p>
          <a:p>
            <a:pPr marL="603504" lvl="2" indent="-256032" algn="just">
              <a:spcBef>
                <a:spcPts val="4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lang="it-IT" sz="1900" dirty="0" smtClean="0"/>
              <a:t>Esegue l’algoritmo di ricerca binaria su S. T(n)</a:t>
            </a:r>
            <a:r>
              <a:rPr lang="it-IT" sz="1900" dirty="0" err="1" smtClean="0"/>
              <a:t>=O</a:t>
            </a:r>
            <a:r>
              <a:rPr lang="it-IT" sz="1900" dirty="0" smtClean="0"/>
              <a:t>(log n)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ArrayOrdinato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Dizionario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di coppie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, chiave)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private Coppia[]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S=new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Coppia[0];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//classe coppia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chiave;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Coppia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elem=e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chiave=k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 operazioni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i,j;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Coppia[]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temp=new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Coppia[S.length+1];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(i=0; i&lt;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S=temp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(i=0; i &lt; S.length-1;i++)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k.compareTo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(S[i].chiave)&lt;=0) break;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(j=S.length-1; j&gt;i; j--)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S[j]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[j-1];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S[i]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Coppia(e,k);	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i,j;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(i=0; i &lt;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i++)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k.equals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(S[i].chiave)) break;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EccezioneChiaveNonValida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j=i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j &lt; S.length-1; j++)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S[j]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[j+1];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Coppia[]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temp=new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Coppia[S.length-1];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(i=0; i &lt;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S=temp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i=0,j=S.length;  // intervallo: [0,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(j-i &gt; 0) { //j-i numero di elementi da esaminare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m=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i+j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k.equals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(S[m].chiave))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S[m].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k.compareTo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(S[m].chiave)&lt;0)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j=m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// [i,m)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else i=m+1; // [m+1,j)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Tecniche fondamentali usate per rappresentare collezioni di elementi:</a:t>
            </a:r>
          </a:p>
          <a:p>
            <a:pPr lvl="1"/>
            <a:r>
              <a:rPr lang="it-IT" dirty="0" smtClean="0"/>
              <a:t>Tecnica basata su </a:t>
            </a:r>
            <a:r>
              <a:rPr lang="it-IT" i="1" dirty="0" smtClean="0"/>
              <a:t>strutture indicizzate </a:t>
            </a:r>
            <a:r>
              <a:rPr lang="it-IT" dirty="0" smtClean="0"/>
              <a:t>(</a:t>
            </a:r>
            <a:r>
              <a:rPr lang="it-IT" dirty="0" err="1" smtClean="0"/>
              <a:t>array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Tecnica basata su </a:t>
            </a:r>
            <a:r>
              <a:rPr lang="it-IT" i="1" dirty="0" smtClean="0"/>
              <a:t>strutture collegate</a:t>
            </a:r>
            <a:r>
              <a:rPr lang="it-IT" dirty="0" smtClean="0"/>
              <a:t> (record e puntatori)</a:t>
            </a:r>
          </a:p>
          <a:p>
            <a:pPr lvl="1"/>
            <a:r>
              <a:rPr lang="it-IT" dirty="0" smtClean="0"/>
              <a:t>Vedremo come la scelta di una tecnica piuttosto che di un’altra avrà un impatto cruciale sulle operazioni fondamentali (ricerca, inserimento, cancellazione)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700" dirty="0" smtClean="0"/>
              <a:t>Tecniche per rappresentare collezioni di oggetti</a:t>
            </a:r>
            <a:endParaRPr lang="it-IT" sz="2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Discuteremo le conseguenze delle due seguenti proprietà di base degli </a:t>
            </a:r>
            <a:r>
              <a:rPr lang="it-IT" dirty="0" err="1" smtClean="0"/>
              <a:t>array</a:t>
            </a:r>
            <a:r>
              <a:rPr lang="it-IT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it-IT" b="1" dirty="0" smtClean="0"/>
              <a:t>(Forte)</a:t>
            </a:r>
            <a:r>
              <a:rPr lang="it-IT" dirty="0" smtClean="0"/>
              <a:t> Gli indici delle celle di un </a:t>
            </a:r>
            <a:r>
              <a:rPr lang="it-IT" dirty="0" err="1" smtClean="0"/>
              <a:t>array</a:t>
            </a:r>
            <a:r>
              <a:rPr lang="it-IT" dirty="0" smtClean="0"/>
              <a:t> sono numeri interi consecutivi</a:t>
            </a:r>
          </a:p>
          <a:p>
            <a:pPr marL="880110" lvl="1" indent="-514350"/>
            <a:r>
              <a:rPr lang="it-IT" dirty="0" smtClean="0"/>
              <a:t>Il tempo di accesso ad una qualsiasi cella è costante ed indipendente dalla dimensione dell’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624078" indent="-514350">
              <a:buFont typeface="+mj-lt"/>
              <a:buAutoNum type="arabicPeriod"/>
            </a:pPr>
            <a:r>
              <a:rPr lang="it-IT" b="1" dirty="0" smtClean="0"/>
              <a:t>(Debole)</a:t>
            </a:r>
            <a:r>
              <a:rPr lang="it-IT" dirty="0" smtClean="0"/>
              <a:t> Non è possibile aggiungere nuove celle ad un 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880110" lvl="1" indent="-514350"/>
            <a:r>
              <a:rPr lang="it-IT" dirty="0" smtClean="0"/>
              <a:t>Il ridimensionamento è possibile solo mediante la riallocazione dell’</a:t>
            </a:r>
            <a:r>
              <a:rPr lang="it-IT" dirty="0" err="1" smtClean="0"/>
              <a:t>array</a:t>
            </a:r>
            <a:r>
              <a:rPr lang="it-IT" dirty="0" smtClean="0"/>
              <a:t>, ossia la creazione di un nuovo </a:t>
            </a:r>
            <a:r>
              <a:rPr lang="it-IT" dirty="0" err="1" smtClean="0"/>
              <a:t>array</a:t>
            </a:r>
            <a:r>
              <a:rPr lang="it-IT" dirty="0" smtClean="0"/>
              <a:t> e la copia del contenuto dal vecchio al nuovo 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880110" lvl="1" indent="-514350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indicizzate: </a:t>
            </a:r>
            <a:r>
              <a:rPr lang="it-IT" dirty="0" err="1" smtClean="0"/>
              <a:t>array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Osservazioni:</a:t>
            </a:r>
          </a:p>
          <a:p>
            <a:r>
              <a:rPr lang="it-IT" dirty="0" smtClean="0"/>
              <a:t>L’ordinamento dell’</a:t>
            </a:r>
            <a:r>
              <a:rPr lang="it-IT" dirty="0" err="1" smtClean="0"/>
              <a:t>array</a:t>
            </a:r>
            <a:r>
              <a:rPr lang="it-IT" dirty="0" smtClean="0"/>
              <a:t> e la sua proprietà forte ci permettono di usare la tecnica della ricerca binaria per realizzare l’operazione </a:t>
            </a:r>
            <a:r>
              <a:rPr lang="it-IT" i="1" dirty="0" err="1" smtClean="0"/>
              <a:t>search</a:t>
            </a:r>
            <a:r>
              <a:rPr lang="it-IT" dirty="0" smtClean="0"/>
              <a:t> in tempo logaritmico</a:t>
            </a:r>
          </a:p>
          <a:p>
            <a:r>
              <a:rPr lang="it-IT" dirty="0" smtClean="0"/>
              <a:t>Tuttavia questo è pagato in termini di efficienza con un tempo lineare di inserimento e cancellazione di coppie nel dizionario</a:t>
            </a:r>
          </a:p>
          <a:p>
            <a:pPr lvl="1"/>
            <a:r>
              <a:rPr lang="it-IT" dirty="0" smtClean="0"/>
              <a:t>Vedremo come il problema principale non sia la riallocazione imposta dalla proprietà debole,bensì quello di mantenere l’</a:t>
            </a:r>
            <a:r>
              <a:rPr lang="it-IT" dirty="0" err="1" smtClean="0"/>
              <a:t>array</a:t>
            </a:r>
            <a:r>
              <a:rPr lang="it-IT" dirty="0" smtClean="0"/>
              <a:t> ordinato </a:t>
            </a:r>
          </a:p>
          <a:p>
            <a:pPr marL="880110" lvl="1" indent="-514350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Strutture indicizzate: </a:t>
            </a:r>
            <a:r>
              <a:rPr lang="it-IT" sz="2800" dirty="0" err="1" smtClean="0"/>
              <a:t>array</a:t>
            </a:r>
            <a:endParaRPr lang="it-IT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L’idea principale è quella di non effettuare riallocazioni ad ogni inserimento/cancellazione, ma solo ogni </a:t>
            </a:r>
            <a:r>
              <a:rPr lang="el-GR" sz="2600" dirty="0" smtClean="0"/>
              <a:t>Ω</a:t>
            </a:r>
            <a:r>
              <a:rPr lang="it-IT" sz="2600" dirty="0" smtClean="0"/>
              <a:t>(n) operazioni</a:t>
            </a:r>
          </a:p>
          <a:p>
            <a:r>
              <a:rPr lang="it-IT" sz="2600" dirty="0" smtClean="0"/>
              <a:t>Se h è la dimensione dell’</a:t>
            </a:r>
            <a:r>
              <a:rPr lang="it-IT" sz="2600" dirty="0" err="1" smtClean="0"/>
              <a:t>array</a:t>
            </a:r>
            <a:r>
              <a:rPr lang="it-IT" sz="2600" dirty="0" smtClean="0"/>
              <a:t> e le prime n&gt;0 celle dell’</a:t>
            </a:r>
            <a:r>
              <a:rPr lang="it-IT" sz="2600" dirty="0" err="1" smtClean="0"/>
              <a:t>array</a:t>
            </a:r>
            <a:r>
              <a:rPr lang="it-IT" sz="2600" dirty="0" smtClean="0"/>
              <a:t> contengono gli elementi della collezione, la tecnica consiste nel mantenere una  dimensione h che soddisfa, per ogni n&gt;0, la seguente invariante:</a:t>
            </a:r>
          </a:p>
          <a:p>
            <a:pPr algn="ctr">
              <a:buNone/>
            </a:pPr>
            <a:r>
              <a:rPr lang="it-IT" sz="2600" dirty="0" smtClean="0"/>
              <a:t>n ≤ h &lt; 4n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700" dirty="0" smtClean="0"/>
              <a:t>La 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Discuteremo tecniche di base per la gestione efficiente di collezioni di oggetti su cui dobbiamo effettuare diversi tipi di operazioni.</a:t>
            </a:r>
          </a:p>
          <a:p>
            <a:r>
              <a:rPr lang="it-IT" dirty="0" smtClean="0"/>
              <a:t>Esempio di particolare rilevanza applicativa: il tipo di dato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Dizionario</a:t>
            </a:r>
          </a:p>
          <a:p>
            <a:r>
              <a:rPr lang="it-IT" dirty="0" smtClean="0"/>
              <a:t>Un </a:t>
            </a:r>
            <a:r>
              <a:rPr lang="it-IT" b="1" dirty="0" smtClean="0"/>
              <a:t>dizionario</a:t>
            </a:r>
            <a:r>
              <a:rPr lang="it-IT" dirty="0" smtClean="0"/>
              <a:t> è una collezione di elementi a cui sono associate </a:t>
            </a:r>
            <a:r>
              <a:rPr lang="it-IT" i="1" dirty="0" smtClean="0"/>
              <a:t>chiavi</a:t>
            </a:r>
          </a:p>
          <a:p>
            <a:r>
              <a:rPr lang="it-IT" dirty="0" smtClean="0"/>
              <a:t>Esempio: elenco telefonico: gli elementi sono i numeri di telefono, le chiavi i nominativi degli abbonati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tipo di dato Dizionario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L’invariante  n ≤ h &lt; 4n sulla dimensione dell’</a:t>
            </a:r>
            <a:r>
              <a:rPr lang="it-IT" dirty="0" err="1" smtClean="0"/>
              <a:t>array</a:t>
            </a:r>
            <a:r>
              <a:rPr lang="it-IT" dirty="0" smtClean="0"/>
              <a:t> viene mantenuta mediante riallocazioni così effettuate:</a:t>
            </a:r>
          </a:p>
          <a:p>
            <a:pPr lvl="1"/>
            <a:r>
              <a:rPr lang="it-IT" dirty="0" smtClean="0"/>
              <a:t>Inizialmente, per n=0, si pone h=1</a:t>
            </a:r>
          </a:p>
          <a:p>
            <a:pPr lvl="1"/>
            <a:r>
              <a:rPr lang="it-IT" dirty="0" smtClean="0"/>
              <a:t>Quando n&gt;h, l’</a:t>
            </a:r>
            <a:r>
              <a:rPr lang="it-IT" dirty="0" err="1" smtClean="0"/>
              <a:t>array</a:t>
            </a:r>
            <a:r>
              <a:rPr lang="it-IT" dirty="0" smtClean="0"/>
              <a:t> viene riallocato raddoppiandone la dimensione (h ← 2h)</a:t>
            </a:r>
          </a:p>
          <a:p>
            <a:pPr lvl="1"/>
            <a:r>
              <a:rPr lang="it-IT" dirty="0" smtClean="0"/>
              <a:t>Quando n scende a h/4 l’</a:t>
            </a:r>
            <a:r>
              <a:rPr lang="it-IT" dirty="0" err="1" smtClean="0"/>
              <a:t>array</a:t>
            </a:r>
            <a:r>
              <a:rPr lang="it-IT" dirty="0" smtClean="0"/>
              <a:t> viene riallocato dimezzandone la dimensione (h ← </a:t>
            </a:r>
            <a:r>
              <a:rPr lang="it-IT" dirty="0" err="1" smtClean="0"/>
              <a:t>h</a:t>
            </a:r>
            <a:r>
              <a:rPr lang="it-IT" dirty="0" smtClean="0"/>
              <a:t>/2)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700" dirty="0" smtClean="0"/>
              <a:t>La 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u="sng" dirty="0" smtClean="0"/>
              <a:t>Nota teorica</a:t>
            </a:r>
            <a:r>
              <a:rPr lang="it-IT" dirty="0" smtClean="0"/>
              <a:t>: Se v è un </a:t>
            </a:r>
            <a:r>
              <a:rPr lang="it-IT" dirty="0" err="1" smtClean="0"/>
              <a:t>array</a:t>
            </a:r>
            <a:r>
              <a:rPr lang="it-IT" dirty="0" smtClean="0"/>
              <a:t> di dimensione </a:t>
            </a:r>
            <a:r>
              <a:rPr lang="it-IT" dirty="0" err="1" smtClean="0"/>
              <a:t>h≥n</a:t>
            </a:r>
            <a:r>
              <a:rPr lang="it-IT" dirty="0" smtClean="0"/>
              <a:t> contenente una collezione non ordinata di n elementi, usando la tecnica del raddoppiamento-dimezzamento ogni operazione di inserimento o cancellazione di un elemento richiede tempo ammortizzato costante  </a:t>
            </a:r>
          </a:p>
          <a:p>
            <a:pPr lvl="1"/>
            <a:r>
              <a:rPr lang="it-IT" dirty="0" smtClean="0"/>
              <a:t>Previo eventuale raddoppiamento dell’</a:t>
            </a:r>
            <a:r>
              <a:rPr lang="it-IT" dirty="0" err="1" smtClean="0"/>
              <a:t>array</a:t>
            </a:r>
            <a:r>
              <a:rPr lang="it-IT" dirty="0" smtClean="0"/>
              <a:t>, l’inserimento si effettua in posizione n, e poi si incrementa n di 1</a:t>
            </a:r>
          </a:p>
          <a:p>
            <a:pPr lvl="1"/>
            <a:r>
              <a:rPr lang="it-IT" dirty="0" smtClean="0"/>
              <a:t>Per la cancellazione dell’elemento in posizione i, lo si sovrascrive con l’elemento in posizione n-1, decrementando n di 1 ed eventualmente dimezzando l’</a:t>
            </a:r>
            <a:r>
              <a:rPr lang="it-IT" dirty="0" err="1" smtClean="0"/>
              <a:t>array</a:t>
            </a:r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700" dirty="0" smtClean="0"/>
              <a:t>La 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b="1" dirty="0" smtClean="0"/>
              <a:t>classe </a:t>
            </a:r>
            <a:r>
              <a:rPr lang="it-IT" dirty="0" err="1" smtClean="0"/>
              <a:t>ArrayDoubling</a:t>
            </a:r>
            <a:r>
              <a:rPr lang="it-IT" dirty="0" smtClean="0"/>
              <a:t> </a:t>
            </a:r>
            <a:r>
              <a:rPr lang="it-IT" b="1" dirty="0" smtClean="0"/>
              <a:t>implementa</a:t>
            </a:r>
            <a:r>
              <a:rPr lang="it-IT" dirty="0" smtClean="0"/>
              <a:t> Dizionario:</a:t>
            </a:r>
          </a:p>
          <a:p>
            <a:pPr algn="just">
              <a:buNone/>
            </a:pPr>
            <a:r>
              <a:rPr lang="it-IT" b="1" dirty="0" smtClean="0"/>
              <a:t>dati</a:t>
            </a:r>
            <a:r>
              <a:rPr lang="it-IT" dirty="0" smtClean="0"/>
              <a:t>: un </a:t>
            </a:r>
            <a:r>
              <a:rPr lang="it-IT" dirty="0" err="1" smtClean="0"/>
              <a:t>array</a:t>
            </a:r>
            <a:r>
              <a:rPr lang="it-IT" dirty="0" smtClean="0"/>
              <a:t> S di dimensione n contenente coppie </a:t>
            </a:r>
            <a:r>
              <a:rPr lang="it-IT" i="1" dirty="0" smtClean="0"/>
              <a:t>(</a:t>
            </a:r>
            <a:r>
              <a:rPr lang="it-IT" i="1" dirty="0" err="1" smtClean="0"/>
              <a:t>elem</a:t>
            </a:r>
            <a:r>
              <a:rPr lang="it-IT" i="1" dirty="0" smtClean="0"/>
              <a:t>, chiave) </a:t>
            </a:r>
          </a:p>
          <a:p>
            <a:pPr algn="just">
              <a:buNone/>
            </a:pPr>
            <a:r>
              <a:rPr lang="it-IT" b="1" dirty="0" smtClean="0"/>
              <a:t>operazioni</a:t>
            </a:r>
            <a:r>
              <a:rPr lang="it-IT" dirty="0" smtClean="0"/>
              <a:t>:</a:t>
            </a:r>
          </a:p>
          <a:p>
            <a:pPr algn="just">
              <a:buNone/>
            </a:pPr>
            <a:r>
              <a:rPr lang="it-IT" dirty="0" err="1" smtClean="0"/>
              <a:t>insert</a:t>
            </a:r>
            <a:r>
              <a:rPr lang="it-IT" dirty="0" smtClean="0"/>
              <a:t> (</a:t>
            </a:r>
            <a:r>
              <a:rPr lang="it-IT" dirty="0" err="1" smtClean="0"/>
              <a:t>elem</a:t>
            </a:r>
            <a:r>
              <a:rPr lang="it-IT" dirty="0" smtClean="0"/>
              <a:t> e, chiave k)   </a:t>
            </a:r>
            <a:r>
              <a:rPr lang="it-IT" dirty="0" err="1" smtClean="0"/>
              <a:t>T</a:t>
            </a:r>
            <a:r>
              <a:rPr lang="it-IT" baseline="-25000" dirty="0" err="1" smtClean="0"/>
              <a:t>am</a:t>
            </a:r>
            <a:r>
              <a:rPr lang="it-IT" dirty="0" smtClean="0"/>
              <a:t>(n)</a:t>
            </a:r>
            <a:r>
              <a:rPr lang="it-IT" dirty="0" err="1" smtClean="0"/>
              <a:t>=O</a:t>
            </a:r>
            <a:r>
              <a:rPr lang="it-IT" dirty="0" smtClean="0"/>
              <a:t>(1)</a:t>
            </a:r>
          </a:p>
          <a:p>
            <a:pPr algn="just">
              <a:buNone/>
            </a:pPr>
            <a:r>
              <a:rPr lang="it-IT" dirty="0" err="1" smtClean="0"/>
              <a:t>delete</a:t>
            </a:r>
            <a:r>
              <a:rPr lang="it-IT" dirty="0" smtClean="0"/>
              <a:t>(chiave k)		       T(n)</a:t>
            </a:r>
            <a:r>
              <a:rPr lang="it-IT" dirty="0" err="1" smtClean="0"/>
              <a:t>=O</a:t>
            </a:r>
            <a:r>
              <a:rPr lang="it-IT" dirty="0" smtClean="0"/>
              <a:t>(n) //</a:t>
            </a:r>
            <a:r>
              <a:rPr lang="it-IT" dirty="0" err="1" smtClean="0"/>
              <a:t>ricerca…</a:t>
            </a:r>
            <a:endParaRPr lang="it-IT" dirty="0" smtClean="0"/>
          </a:p>
          <a:p>
            <a:pPr algn="just">
              <a:buNone/>
            </a:pPr>
            <a:r>
              <a:rPr lang="it-IT" dirty="0" err="1" smtClean="0"/>
              <a:t>search</a:t>
            </a:r>
            <a:r>
              <a:rPr lang="it-IT" dirty="0" smtClean="0"/>
              <a:t>(chiave k) → </a:t>
            </a:r>
            <a:r>
              <a:rPr lang="it-IT" dirty="0" err="1" smtClean="0"/>
              <a:t>elem</a:t>
            </a:r>
            <a:endParaRPr lang="it-IT" dirty="0" smtClean="0"/>
          </a:p>
          <a:p>
            <a:pPr marL="603504" lvl="2" indent="-256032" algn="just">
              <a:spcBef>
                <a:spcPts val="4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lang="it-IT" sz="1900" dirty="0" smtClean="0"/>
              <a:t>Esegue l’algoritmo di ricerca sequenziale su S. T(n)</a:t>
            </a:r>
            <a:r>
              <a:rPr lang="it-IT" sz="1900" dirty="0" err="1" smtClean="0"/>
              <a:t>=O</a:t>
            </a:r>
            <a:r>
              <a:rPr lang="it-IT" sz="1900" dirty="0" smtClean="0"/>
              <a:t>(n)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600" dirty="0" err="1" smtClean="0">
                <a:solidFill>
                  <a:srgbClr val="464646"/>
                </a:solidFill>
              </a:rPr>
              <a:t>array</a:t>
            </a:r>
            <a:r>
              <a:rPr lang="it-IT" sz="2600" dirty="0" smtClean="0">
                <a:solidFill>
                  <a:srgbClr val="464646"/>
                </a:solidFill>
              </a:rPr>
              <a:t> non ordinato</a:t>
            </a:r>
            <a:endParaRPr lang="it-IT" sz="2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Differenze rispetto alla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ArrayOrdinato</a:t>
            </a:r>
            <a:r>
              <a:rPr lang="it-IT" dirty="0" smtClean="0"/>
              <a:t>:</a:t>
            </a:r>
          </a:p>
          <a:p>
            <a:r>
              <a:rPr lang="it-IT" dirty="0" smtClean="0"/>
              <a:t>L’</a:t>
            </a:r>
            <a:r>
              <a:rPr lang="it-IT" dirty="0" err="1" smtClean="0"/>
              <a:t>array</a:t>
            </a:r>
            <a:r>
              <a:rPr lang="it-IT" dirty="0" smtClean="0"/>
              <a:t> inizialmente avrà dimensione 1 invece che 0: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private Coppia[]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S=new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Coppia[1];</a:t>
            </a:r>
          </a:p>
          <a:p>
            <a:r>
              <a:rPr lang="it-IT" dirty="0" smtClean="0"/>
              <a:t>Si aggiunge la variabile d’istanza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t-IT" dirty="0" smtClean="0"/>
              <a:t> per mantenere il numero effettivo di elementi della collezione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algn="just"/>
            <a:r>
              <a:rPr lang="it-IT" dirty="0" smtClean="0"/>
              <a:t>La ricerca richiede una scansione lineare dell’</a:t>
            </a:r>
            <a:r>
              <a:rPr lang="it-IT" dirty="0" err="1" smtClean="0"/>
              <a:t>array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ArrayDoubling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ArrayDoubling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Dizionario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di coppie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, chiave)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private Coppia[] </a:t>
            </a:r>
            <a:r>
              <a:rPr lang="it-IT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S=new</a:t>
            </a:r>
            <a:r>
              <a:rPr lang="it-IT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Coppia[1];</a:t>
            </a:r>
          </a:p>
          <a:p>
            <a:pPr algn="just">
              <a:buNone/>
            </a:pPr>
            <a:r>
              <a:rPr lang="it-IT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n=0;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//classe coppia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chiave;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Coppia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elem=e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chiave=k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// operazioni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(n ==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Coppia[]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temp=new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Coppia[2*S.length];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i=0; i&lt;n; i++)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[i]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S=temp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S[n]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=new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Coppia(e,k);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n=n+1;	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(i=0; i &lt;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i++) 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k.equals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(S[i].chiave)) break;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EccezioneChiaveNonValida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n=n-1;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S[i]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[n];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(n&gt;1 &amp;&amp; n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/4)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Coppia[]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temp=new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Coppia[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/2];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i=0; i&lt;n; i++)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S=temp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0" dirty="0" smtClean="0">
                <a:solidFill>
                  <a:srgbClr val="464646"/>
                </a:solidFill>
              </a:rPr>
              <a:t>D</a:t>
            </a:r>
            <a:r>
              <a:rPr lang="it-IT" sz="2800" dirty="0" smtClean="0">
                <a:solidFill>
                  <a:srgbClr val="464646"/>
                </a:solidFill>
              </a:rPr>
              <a:t>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i=0; i&lt;n; i++)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k.equals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(S[i].chiave))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S[i].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464646"/>
                </a:solidFill>
              </a:rPr>
              <a:t>Dizionario realizzato mediante </a:t>
            </a:r>
            <a:r>
              <a:rPr lang="it-IT" sz="2800" dirty="0" err="1" smtClean="0">
                <a:solidFill>
                  <a:srgbClr val="464646"/>
                </a:solidFill>
              </a:rPr>
              <a:t>array</a:t>
            </a:r>
            <a:r>
              <a:rPr lang="it-IT" sz="2800" dirty="0" smtClean="0">
                <a:solidFill>
                  <a:srgbClr val="464646"/>
                </a:solidFill>
              </a:rPr>
              <a:t> ordinato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In Java un record può essere rappresentato in modo naturale mediante un oggetto</a:t>
            </a:r>
          </a:p>
          <a:p>
            <a:r>
              <a:rPr lang="it-IT" dirty="0" smtClean="0"/>
              <a:t>I numeri associati ai record sono i loro indirizzi in memoria</a:t>
            </a:r>
          </a:p>
          <a:p>
            <a:r>
              <a:rPr lang="it-IT" dirty="0" smtClean="0"/>
              <a:t>I record sono creati e distrutti individualmente ed in maniera dinamica, per cui gli indirizzi non sono necessariamente consecutivi</a:t>
            </a:r>
          </a:p>
          <a:p>
            <a:r>
              <a:rPr lang="it-IT" dirty="0" smtClean="0"/>
              <a:t>Un record viene creato esplicitamente dal programma tramite l’istruzione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/>
              <a:t>, mentre la sua distruzione avviene in modo automatico quando non è più in uso (</a:t>
            </a:r>
            <a:r>
              <a:rPr lang="it-IT" i="1" dirty="0" err="1" smtClean="0"/>
              <a:t>garbage</a:t>
            </a:r>
            <a:r>
              <a:rPr lang="it-IT" i="1" dirty="0" smtClean="0"/>
              <a:t> </a:t>
            </a:r>
            <a:r>
              <a:rPr lang="it-IT" i="1" dirty="0" err="1" smtClean="0"/>
              <a:t>collection</a:t>
            </a:r>
            <a:r>
              <a:rPr lang="it-IT" dirty="0" smtClean="0"/>
              <a:t>)</a:t>
            </a:r>
          </a:p>
          <a:p>
            <a:r>
              <a:rPr lang="it-IT" dirty="0" smtClean="0"/>
              <a:t>Per mantenere i record di una collezione in relazione tra loro ognuno di essi deve contenere almeno un indirizzo di un altro record della collezione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Strutture dati collegate: record e puntatori</a:t>
            </a:r>
            <a:endParaRPr lang="it-IT" sz="3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Proprietà:</a:t>
            </a:r>
          </a:p>
          <a:p>
            <a:r>
              <a:rPr lang="it-IT" b="1" dirty="0" smtClean="0"/>
              <a:t>(Forte)</a:t>
            </a:r>
            <a:r>
              <a:rPr lang="it-IT" dirty="0" smtClean="0"/>
              <a:t> è possibile aggiungere o eliminare record ad una struttura collegata</a:t>
            </a:r>
          </a:p>
          <a:p>
            <a:r>
              <a:rPr lang="it-IT" b="1" dirty="0" smtClean="0"/>
              <a:t>(Debole)</a:t>
            </a:r>
            <a:r>
              <a:rPr lang="it-IT" dirty="0" smtClean="0"/>
              <a:t> Gli indirizzi dei record di una struttura collegata non sono necessariamente consecutivi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Strutture dati collegate: record e puntatori</a:t>
            </a:r>
            <a:endParaRPr lang="it-IT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Operazioni tipiche su un dizionario:</a:t>
            </a:r>
          </a:p>
          <a:p>
            <a:r>
              <a:rPr lang="it-IT" dirty="0" smtClean="0"/>
              <a:t>l’inserimento di un elemento ed una chiave ad esso associata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cancellazione di un elemento data una chiave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ricerca dell’elemento associato ad una chiave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Per semplicità assumeremo che ad elementi distinti siano associate chiavi distinte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Il tipo di dato Dizionario</a:t>
            </a:r>
            <a:endParaRPr lang="it-IT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000" b="1" dirty="0" smtClean="0"/>
              <a:t>classe </a:t>
            </a:r>
            <a:r>
              <a:rPr lang="it-IT" sz="2000" dirty="0" err="1" smtClean="0"/>
              <a:t>StrutturaCollegata</a:t>
            </a:r>
            <a:r>
              <a:rPr lang="it-IT" sz="2000" dirty="0" smtClean="0"/>
              <a:t> </a:t>
            </a:r>
            <a:r>
              <a:rPr lang="it-IT" sz="2000" b="1" dirty="0" smtClean="0"/>
              <a:t>implementa</a:t>
            </a:r>
            <a:r>
              <a:rPr lang="it-IT" sz="2000" dirty="0" smtClean="0"/>
              <a:t> Dizionario:</a:t>
            </a:r>
          </a:p>
          <a:p>
            <a:pPr algn="just">
              <a:buNone/>
            </a:pPr>
            <a:r>
              <a:rPr lang="it-IT" sz="2000" b="1" dirty="0" smtClean="0"/>
              <a:t>dati</a:t>
            </a:r>
            <a:r>
              <a:rPr lang="it-IT" sz="2000" dirty="0" smtClean="0"/>
              <a:t>: una collezione di n record contenenti ciascuno una quadrupla 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elem</a:t>
            </a:r>
            <a:r>
              <a:rPr lang="it-IT" sz="2000" i="1" dirty="0" smtClean="0"/>
              <a:t>, chiave, </a:t>
            </a:r>
            <a:r>
              <a:rPr lang="it-IT" sz="2000" i="1" dirty="0" err="1" smtClean="0"/>
              <a:t>next</a:t>
            </a:r>
            <a:r>
              <a:rPr lang="it-IT" sz="2000" i="1" dirty="0" smtClean="0"/>
              <a:t>, </a:t>
            </a:r>
            <a:r>
              <a:rPr lang="it-IT" sz="2000" i="1" dirty="0" err="1" smtClean="0"/>
              <a:t>prev</a:t>
            </a:r>
            <a:r>
              <a:rPr lang="it-IT" sz="2000" i="1" dirty="0" smtClean="0"/>
              <a:t>) </a:t>
            </a:r>
          </a:p>
          <a:p>
            <a:pPr algn="just">
              <a:buNone/>
            </a:pPr>
            <a:r>
              <a:rPr lang="it-IT" sz="2000" b="1" dirty="0" smtClean="0"/>
              <a:t>operazioni</a:t>
            </a:r>
            <a:r>
              <a:rPr lang="it-IT" sz="2000" dirty="0" smtClean="0"/>
              <a:t>:</a:t>
            </a:r>
          </a:p>
          <a:p>
            <a:pPr algn="just">
              <a:buNone/>
            </a:pPr>
            <a:r>
              <a:rPr lang="it-IT" sz="2000" dirty="0" err="1" smtClean="0"/>
              <a:t>insert</a:t>
            </a:r>
            <a:r>
              <a:rPr lang="it-IT" sz="2000" dirty="0" smtClean="0"/>
              <a:t> (</a:t>
            </a:r>
            <a:r>
              <a:rPr lang="it-IT" sz="2000" dirty="0" err="1" smtClean="0"/>
              <a:t>elem</a:t>
            </a:r>
            <a:r>
              <a:rPr lang="it-IT" sz="2000" dirty="0" smtClean="0"/>
              <a:t> e, chiave k)   T(n)</a:t>
            </a:r>
            <a:r>
              <a:rPr lang="it-IT" sz="2000" dirty="0" err="1" smtClean="0"/>
              <a:t>=O</a:t>
            </a:r>
            <a:r>
              <a:rPr lang="it-IT" sz="2000" dirty="0" smtClean="0"/>
              <a:t>(1)</a:t>
            </a:r>
          </a:p>
          <a:p>
            <a:pPr algn="just">
              <a:buNone/>
            </a:pPr>
            <a:r>
              <a:rPr lang="it-IT" sz="2000" dirty="0" err="1" smtClean="0"/>
              <a:t>delete</a:t>
            </a:r>
            <a:r>
              <a:rPr lang="it-IT" sz="2000" dirty="0" smtClean="0"/>
              <a:t>(chiave k)	       T(n)</a:t>
            </a:r>
            <a:r>
              <a:rPr lang="it-IT" sz="2000" dirty="0" err="1" smtClean="0"/>
              <a:t>=O</a:t>
            </a:r>
            <a:r>
              <a:rPr lang="it-IT" sz="2000" dirty="0" smtClean="0"/>
              <a:t>(n) //si esegue prima la </a:t>
            </a:r>
            <a:r>
              <a:rPr lang="it-IT" sz="2000" dirty="0" err="1" smtClean="0"/>
              <a:t>search</a:t>
            </a:r>
            <a:endParaRPr lang="it-IT" sz="2000" dirty="0" smtClean="0"/>
          </a:p>
          <a:p>
            <a:pPr algn="just">
              <a:buNone/>
            </a:pPr>
            <a:r>
              <a:rPr lang="it-IT" sz="2000" dirty="0" err="1" smtClean="0"/>
              <a:t>search</a:t>
            </a:r>
            <a:r>
              <a:rPr lang="it-IT" sz="2000" dirty="0" smtClean="0"/>
              <a:t>(chiave k) → </a:t>
            </a:r>
            <a:r>
              <a:rPr lang="it-IT" sz="2000" dirty="0" err="1" smtClean="0"/>
              <a:t>elem</a:t>
            </a:r>
            <a:endParaRPr lang="it-IT" sz="2000" dirty="0" smtClean="0"/>
          </a:p>
          <a:p>
            <a:pPr marL="603504" lvl="2" indent="-256032" algn="just">
              <a:spcBef>
                <a:spcPts val="400"/>
              </a:spcBef>
              <a:buClr>
                <a:schemeClr val="accent1"/>
              </a:buClr>
              <a:buSzPct val="65000"/>
              <a:buFont typeface="Courier New" pitchFamily="49" charset="0"/>
              <a:buChar char="o"/>
            </a:pPr>
            <a:r>
              <a:rPr lang="it-IT" sz="2000" dirty="0" smtClean="0"/>
              <a:t>Si scandisce la struttura saltando di record in record  T(n)</a:t>
            </a:r>
            <a:r>
              <a:rPr lang="it-IT" sz="2000" dirty="0" err="1" smtClean="0"/>
              <a:t>=O</a:t>
            </a:r>
            <a:r>
              <a:rPr lang="it-IT" sz="2000" dirty="0" smtClean="0"/>
              <a:t>(n)</a:t>
            </a:r>
          </a:p>
          <a:p>
            <a:pPr algn="just">
              <a:buNone/>
            </a:pPr>
            <a:endParaRPr lang="it-IT" sz="2000" dirty="0" smtClean="0"/>
          </a:p>
          <a:p>
            <a:pPr algn="just">
              <a:buNone/>
            </a:pP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dirty="0" smtClean="0">
                <a:solidFill>
                  <a:srgbClr val="464646"/>
                </a:solidFill>
              </a:rPr>
              <a:t>Dizionario realizzato mediante struttura circolare doppiamente collegata</a:t>
            </a:r>
            <a:endParaRPr lang="it-IT" sz="2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StrutturaCollegata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Dizionario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// puntatore a un record della struttura collegata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private Record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it-IT" sz="2000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//classe record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Record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chiave;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Record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Record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k){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elem=e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chiave=k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next=prev=null;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dirty="0" smtClean="0">
                <a:solidFill>
                  <a:srgbClr val="464646"/>
                </a:solidFill>
              </a:rPr>
              <a:t>Dizionario realizzato mediante struttura circolare doppiamente collegata</a:t>
            </a:r>
            <a:endParaRPr lang="it-IT" sz="2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//operazioni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Record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p=new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Record(e,k);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p.prev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list.next.prev=p;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list.next=p;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p.prev=list;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Record p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(p=list.next; ; p=p.next)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p.chiave.equals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(k)) break;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(p==list){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p=null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break;} //vista intera lista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(p==null)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EccezioneChiaveNon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Valida();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(p.next==p)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== p)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p.next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//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cancellatare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testa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p.next.prev=p.prev;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p.prev.next=p.next;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k)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(Record p=list.next; ; p=p.next) {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p.chiave.equals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(k))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p.elem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(p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Una possibile specifica del tipo di dato Dizionario: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tipo</a:t>
            </a:r>
            <a:r>
              <a:rPr lang="it-IT" dirty="0" smtClean="0"/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Dizionario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b="1" dirty="0" smtClean="0"/>
              <a:t>dati</a:t>
            </a:r>
            <a:r>
              <a:rPr lang="it-IT" dirty="0" smtClean="0"/>
              <a:t>: un insieme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it-IT" dirty="0" smtClean="0"/>
              <a:t> di coppie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chiave</a:t>
            </a:r>
            <a:r>
              <a:rPr lang="it-IT" dirty="0" smtClean="0"/>
              <a:t>) </a:t>
            </a:r>
          </a:p>
          <a:p>
            <a:pPr>
              <a:buNone/>
            </a:pPr>
            <a:r>
              <a:rPr lang="it-IT" b="1" dirty="0" smtClean="0"/>
              <a:t>operazioni :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e, chiave k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	aggiunge a S una nuova coppia (e,k)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(chiave k)</a:t>
            </a:r>
          </a:p>
          <a:p>
            <a:pPr>
              <a:buNone/>
            </a:pPr>
            <a:r>
              <a:rPr lang="it-IT" dirty="0" smtClean="0"/>
              <a:t>	cancella da S la coppia con chiave k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(chiave k) →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it-IT" dirty="0" smtClean="0"/>
              <a:t>	se la chiave k è presente in S restituisce l’elemento e ad essa associato; restituisce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dirty="0" smtClean="0"/>
              <a:t> altrimenti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Il tipo di dato Dizionario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Come sappiamo un tipo di dato può essere specificato in modo naturale in Java attraverso la definizione di un’interfaccia.</a:t>
            </a:r>
          </a:p>
          <a:p>
            <a:r>
              <a:rPr lang="it-IT" dirty="0" smtClean="0"/>
              <a:t>Ad esempio il tipo di dato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Dizionario</a:t>
            </a:r>
            <a:r>
              <a:rPr lang="it-IT" dirty="0" smtClean="0"/>
              <a:t> può essere definito in Java mediante la seguente interfaccia:</a:t>
            </a:r>
          </a:p>
          <a:p>
            <a:endParaRPr lang="it-IT" dirty="0" smtClean="0"/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interface Dizionario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e, </a:t>
            </a:r>
            <a:r>
              <a:rPr lang="it-IT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k);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k);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search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k);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Dizionario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Assumiamo che:</a:t>
            </a:r>
          </a:p>
          <a:p>
            <a:r>
              <a:rPr lang="it-IT" dirty="0" smtClean="0"/>
              <a:t>gli oggetti siano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>
                <a:latin typeface="+mj-lt"/>
                <a:cs typeface="Courier New" pitchFamily="49" charset="0"/>
              </a:rPr>
              <a:t>le chiavi siano oggetti di tipo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it-IT" dirty="0" smtClean="0">
                <a:latin typeface="+mj-lt"/>
                <a:cs typeface="Courier New" pitchFamily="49" charset="0"/>
              </a:rPr>
              <a:t>, per garantire che due chiavi siano sempre confrontabili e che sia possibile stabilire quale sia la più piccola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Dizionario</a:t>
            </a: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Comparable&lt;T&gt; {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dirty="0" smtClean="0"/>
              <a:t>Il </a:t>
            </a:r>
            <a:r>
              <a:rPr lang="en-US" sz="2600" dirty="0" err="1" smtClean="0"/>
              <a:t>valore</a:t>
            </a:r>
            <a:r>
              <a:rPr lang="en-US" sz="2600" dirty="0" smtClean="0"/>
              <a:t> </a:t>
            </a:r>
            <a:r>
              <a:rPr lang="en-US" sz="2600" dirty="0" err="1" smtClean="0"/>
              <a:t>intero</a:t>
            </a:r>
            <a:r>
              <a:rPr lang="en-US" sz="2600" dirty="0" smtClean="0"/>
              <a:t> </a:t>
            </a:r>
            <a:r>
              <a:rPr lang="en-US" sz="2600" dirty="0" err="1" smtClean="0"/>
              <a:t>restituito</a:t>
            </a:r>
            <a:r>
              <a:rPr lang="en-US" sz="2600" dirty="0" smtClean="0"/>
              <a:t>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it-IT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(y)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dirty="0" smtClean="0"/>
              <a:t> </a:t>
            </a:r>
            <a:endParaRPr lang="it-IT" sz="2600" dirty="0" smtClean="0"/>
          </a:p>
          <a:p>
            <a:pPr>
              <a:buNone/>
            </a:pPr>
            <a:r>
              <a:rPr lang="en-US" sz="2600" dirty="0" smtClean="0"/>
              <a:t>è &lt; 0, se x è </a:t>
            </a:r>
            <a:r>
              <a:rPr lang="en-US" sz="2600" dirty="0" err="1" smtClean="0"/>
              <a:t>più</a:t>
            </a:r>
            <a:r>
              <a:rPr lang="en-US" sz="2600" dirty="0" smtClean="0"/>
              <a:t> piccolo </a:t>
            </a:r>
            <a:r>
              <a:rPr lang="en-US" sz="2600" dirty="0" err="1" smtClean="0"/>
              <a:t>di</a:t>
            </a:r>
            <a:r>
              <a:rPr lang="en-US" sz="2600" dirty="0" smtClean="0"/>
              <a:t> y;</a:t>
            </a:r>
            <a:endParaRPr lang="it-IT" sz="2600" dirty="0" smtClean="0"/>
          </a:p>
          <a:p>
            <a:pPr>
              <a:buNone/>
            </a:pPr>
            <a:r>
              <a:rPr lang="en-US" sz="2600" dirty="0" smtClean="0"/>
              <a:t>è = 0, se x è </a:t>
            </a:r>
            <a:r>
              <a:rPr lang="en-US" sz="2600" dirty="0" err="1" smtClean="0"/>
              <a:t>uguale</a:t>
            </a:r>
            <a:r>
              <a:rPr lang="en-US" sz="2600" dirty="0" smtClean="0"/>
              <a:t> a y;</a:t>
            </a:r>
            <a:endParaRPr lang="it-IT" sz="2600" dirty="0" smtClean="0"/>
          </a:p>
          <a:p>
            <a:pPr>
              <a:buNone/>
            </a:pPr>
            <a:r>
              <a:rPr lang="en-US" sz="2600" dirty="0" smtClean="0"/>
              <a:t>è &gt; 0, se x è </a:t>
            </a:r>
            <a:r>
              <a:rPr lang="en-US" sz="2600" dirty="0" err="1" smtClean="0"/>
              <a:t>maggiore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y.</a:t>
            </a:r>
            <a:endParaRPr lang="it-IT" sz="2600" dirty="0" smtClean="0"/>
          </a:p>
          <a:p>
            <a:pPr>
              <a:buNone/>
            </a:pPr>
            <a:endParaRPr lang="it-IT" sz="26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esempio</a:t>
            </a:r>
            <a:r>
              <a:rPr lang="en-US" dirty="0" smtClean="0"/>
              <a:t>,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implementa</a:t>
            </a:r>
            <a:r>
              <a:rPr lang="en-US" dirty="0" smtClean="0"/>
              <a:t> </a:t>
            </a:r>
            <a:r>
              <a:rPr lang="en-US" dirty="0" err="1" smtClean="0"/>
              <a:t>l’interfaccia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lessicografico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rabbit”.compareTo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(“snake”) </a:t>
            </a:r>
            <a:r>
              <a:rPr lang="en-US" b="1" dirty="0" smtClean="0"/>
              <a:t>returns  –1 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 </a:t>
            </a:r>
            <a:r>
              <a:rPr lang="en-US" dirty="0" err="1" smtClean="0"/>
              <a:t>perchè</a:t>
            </a:r>
            <a:r>
              <a:rPr lang="en-US" dirty="0" smtClean="0"/>
              <a:t>   (</a:t>
            </a:r>
            <a:r>
              <a:rPr lang="en-US" dirty="0" err="1" smtClean="0"/>
              <a:t>int</a:t>
            </a:r>
            <a:r>
              <a:rPr lang="en-US" dirty="0" smtClean="0"/>
              <a:t>)(‘r’ – ‘s’) = -1</a:t>
            </a:r>
            <a:endParaRPr lang="it-IT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spider”.compareTo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(“snake”) </a:t>
            </a:r>
            <a:r>
              <a:rPr lang="en-US" b="1" dirty="0" smtClean="0"/>
              <a:t>returns 2 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)(‘p’ – ‘n’) = 2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Come sappiamo per uno stesso tipo di dato sono possibili diverse realizzazioni alternative basate su strutture dati diverse</a:t>
            </a:r>
          </a:p>
          <a:p>
            <a:r>
              <a:rPr lang="it-IT" dirty="0" smtClean="0"/>
              <a:t>In generale, la scelta di una particolare struttura dati consente un’implementazione delle operazioni richieste più o meno efficiente</a:t>
            </a:r>
          </a:p>
          <a:p>
            <a:r>
              <a:rPr lang="it-IT" dirty="0" smtClean="0"/>
              <a:t>L’efficienza dipende anche dal modo in cui i dati sono organizzati all’interno della struttura.</a:t>
            </a:r>
          </a:p>
          <a:p>
            <a:r>
              <a:rPr lang="it-IT" dirty="0" smtClean="0"/>
              <a:t>Un modo naturale per implementare una struttura dati che realizza un certo tipo di dato è scrivere una classe che ne implementa la corrispondente interfaccia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dati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1828</Words>
  <Application>Microsoft Office PowerPoint</Application>
  <PresentationFormat>Presentazione su schermo (4:3)</PresentationFormat>
  <Paragraphs>355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BrainstrmSess</vt:lpstr>
      <vt:lpstr>Università degli Studi dell’Aquila</vt:lpstr>
      <vt:lpstr>Il tipo di dato Dizionario</vt:lpstr>
      <vt:lpstr>Il tipo di dato Dizionario</vt:lpstr>
      <vt:lpstr>Il tipo di dato Dizionario</vt:lpstr>
      <vt:lpstr>L’interfaccia Dizionario</vt:lpstr>
      <vt:lpstr>L’interfaccia Dizionario</vt:lpstr>
      <vt:lpstr>L’interfaccia Comparable</vt:lpstr>
      <vt:lpstr>L’interfaccia Comparable</vt:lpstr>
      <vt:lpstr>Strutture dati</vt:lpstr>
      <vt:lpstr>Dizionario realizzato mediante array ordinato</vt:lpstr>
      <vt:lpstr>Dizionario realizzato mediante array ordinato</vt:lpstr>
      <vt:lpstr>Dizionario realizzato mediante array ordinato</vt:lpstr>
      <vt:lpstr>Dizionario realizzato mediante array ordinato</vt:lpstr>
      <vt:lpstr>Dizionario realizzato mediante array ordinato</vt:lpstr>
      <vt:lpstr>Dizionario realizzato mediante array ordinato</vt:lpstr>
      <vt:lpstr>Tecniche per rappresentare collezioni di oggetti</vt:lpstr>
      <vt:lpstr>Strutture indicizzate: array</vt:lpstr>
      <vt:lpstr>Strutture indicizzate: array</vt:lpstr>
      <vt:lpstr>La tecnica del raddoppiamento-dimezzamento</vt:lpstr>
      <vt:lpstr>La tecnica del raddoppiamento-dimezzamento</vt:lpstr>
      <vt:lpstr>La tecnica del raddoppiamento-dimezzamento</vt:lpstr>
      <vt:lpstr>Dizionario realizzato mediante array non ordinato</vt:lpstr>
      <vt:lpstr>Classe ArrayDoubling</vt:lpstr>
      <vt:lpstr>Dizionario realizzato mediante array ordinato</vt:lpstr>
      <vt:lpstr>Dizionario realizzato mediante array ordinato</vt:lpstr>
      <vt:lpstr>Dizionario realizzato mediante array ordinato</vt:lpstr>
      <vt:lpstr>Dizionario realizzato mediante array ordinato</vt:lpstr>
      <vt:lpstr>Strutture dati collegate: record e puntatori</vt:lpstr>
      <vt:lpstr>Strutture dati collegate: record e puntatori</vt:lpstr>
      <vt:lpstr>Dizionario realizzato mediante struttura circolare doppiamente collegata</vt:lpstr>
      <vt:lpstr>Dizionario realizzato mediante struttura circolare doppiamente collegata</vt:lpstr>
      <vt:lpstr>Diapositiva 32</vt:lpstr>
      <vt:lpstr>Diapositiva 33</vt:lpstr>
      <vt:lpstr>Diapositiva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2014-11-03T21:11:06Z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